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2" r:id="rId6"/>
    <p:sldId id="261" r:id="rId7"/>
    <p:sldId id="269" r:id="rId8"/>
    <p:sldId id="263" r:id="rId9"/>
    <p:sldId id="271" r:id="rId10"/>
    <p:sldId id="265" r:id="rId11"/>
    <p:sldId id="270" r:id="rId12"/>
    <p:sldId id="267" r:id="rId13"/>
    <p:sldId id="268" r:id="rId14"/>
    <p:sldId id="264" r:id="rId15"/>
    <p:sldId id="266" r:id="rId16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48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1:19:50.68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1:19:50.68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30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04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94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29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20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78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6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anuelgross.blogspot.com/2017/05/reuniones-eficaces-motivos-errore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en/conference-office-table-discussion-32376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pexels.com/photo/people-coffee-meeting-team-709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314" y="-9644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5880"/>
            <a:ext cx="7556421" cy="95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8818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2666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Tasks</a:t>
            </a:r>
            <a:endParaRPr lang="en-US" sz="3200" b="1" dirty="0"/>
          </a:p>
        </p:txBody>
      </p:sp>
      <p:sp>
        <p:nvSpPr>
          <p:cNvPr id="6" name="Text 3"/>
          <p:cNvSpPr/>
          <p:nvPr/>
        </p:nvSpPr>
        <p:spPr>
          <a:xfrm>
            <a:off x="1530906" y="315646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 Clean and prepare dataset for analysis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530906" y="365545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 Handle missing values and drop irrelevant features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530906" y="415444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 Engineer new features and treat outliers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530906" y="46534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 Encode categorical variables and normalize numerical features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9">
            <a:extLst>
              <a:ext uri="{FF2B5EF4-FFF2-40B4-BE49-F238E27FC236}">
                <a16:creationId xmlns:a16="http://schemas.microsoft.com/office/drawing/2014/main" id="{4174FA0C-07E5-4C9D-80AD-54AE3110E5F0}"/>
              </a:ext>
            </a:extLst>
          </p:cNvPr>
          <p:cNvSpPr/>
          <p:nvPr/>
        </p:nvSpPr>
        <p:spPr>
          <a:xfrm>
            <a:off x="731520" y="645459"/>
            <a:ext cx="3027447" cy="408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Python Code Snippet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A57927-BD88-471B-879D-4203DA8BA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78" y="1386163"/>
            <a:ext cx="6515561" cy="952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810813-4D54-42D9-A997-1F97CBAF5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41" y="2502832"/>
            <a:ext cx="3754418" cy="6748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BA150A-759F-4233-A956-60AAB04F9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3429559"/>
            <a:ext cx="7820809" cy="7430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0D9FCB-BA89-4AC2-A6ED-512A4529A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78" y="4470431"/>
            <a:ext cx="4477375" cy="6192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68E372-5306-4178-9C1D-1925411B5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" y="5328751"/>
            <a:ext cx="6487430" cy="15146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D110DE-5EB7-44EC-9069-E2FD454651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" y="7041139"/>
            <a:ext cx="7059010" cy="1086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B2A432-D3F4-4633-80F3-27DFDE60FD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7364" y="5651201"/>
            <a:ext cx="5506218" cy="131463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43C68A-48B0-4F87-9DAB-D795BE80F91D}"/>
              </a:ext>
            </a:extLst>
          </p:cNvPr>
          <p:cNvSpPr txBox="1"/>
          <p:nvPr/>
        </p:nvSpPr>
        <p:spPr>
          <a:xfrm>
            <a:off x="9001303" y="419548"/>
            <a:ext cx="50974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Target Variable: </a:t>
            </a:r>
            <a:r>
              <a:rPr lang="en-US" dirty="0"/>
              <a:t>Survived (0 = No, 1 = Yes)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Features Included:</a:t>
            </a:r>
          </a:p>
          <a:p>
            <a:r>
              <a:rPr lang="en-US" dirty="0"/>
              <a:t>Pclass, Sex, Age, SibSp, Parch, Fare, FamilySize, IsAlone, Embarked_C, Embarked_Q, Embarked_S</a:t>
            </a:r>
            <a:br>
              <a:rPr lang="en-US" b="1" dirty="0"/>
            </a:br>
            <a:endParaRPr lang="en-US" b="1" dirty="0"/>
          </a:p>
          <a:p>
            <a:r>
              <a:rPr lang="en-US" dirty="0"/>
              <a:t>Train-Test Split: 80% Training, 20% Testing</a:t>
            </a:r>
          </a:p>
          <a:p>
            <a:endParaRPr lang="en-US" b="1" dirty="0"/>
          </a:p>
          <a:p>
            <a:r>
              <a:rPr lang="en-US" b="1" dirty="0"/>
              <a:t>Logistic Regression – Model Training</a:t>
            </a:r>
            <a:br>
              <a:rPr lang="en-US" b="1" dirty="0"/>
            </a:br>
            <a:r>
              <a:rPr lang="en-US" b="1" dirty="0"/>
              <a:t>Code Highlights: </a:t>
            </a:r>
          </a:p>
          <a:p>
            <a:r>
              <a:rPr lang="en-US" dirty="0"/>
              <a:t>Model: </a:t>
            </a:r>
            <a:r>
              <a:rPr lang="en-US" dirty="0" err="1"/>
              <a:t>LogisticRegression</a:t>
            </a:r>
            <a:r>
              <a:rPr lang="en-US" dirty="0"/>
              <a:t>(</a:t>
            </a:r>
            <a:r>
              <a:rPr lang="en-US" dirty="0" err="1"/>
              <a:t>max_iter</a:t>
            </a:r>
            <a:r>
              <a:rPr lang="en-US" dirty="0"/>
              <a:t>=1000)</a:t>
            </a:r>
            <a:endParaRPr lang="en-US" b="1" dirty="0"/>
          </a:p>
          <a:p>
            <a:r>
              <a:rPr lang="en-US" dirty="0"/>
              <a:t>Trained on training set</a:t>
            </a:r>
            <a:endParaRPr lang="en-US" b="1" dirty="0"/>
          </a:p>
          <a:p>
            <a:r>
              <a:rPr lang="en-US" dirty="0"/>
              <a:t>Made predictions on test set</a:t>
            </a:r>
            <a:endParaRPr lang="en-US" b="1" dirty="0"/>
          </a:p>
          <a:p>
            <a:endParaRPr lang="en-PK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3B65DCD-62EB-4EF2-9553-0422B11196B6}"/>
              </a:ext>
            </a:extLst>
          </p:cNvPr>
          <p:cNvSpPr/>
          <p:nvPr/>
        </p:nvSpPr>
        <p:spPr>
          <a:xfrm>
            <a:off x="12548772" y="7664561"/>
            <a:ext cx="2065468" cy="4625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585618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6283" y="2431678"/>
            <a:ext cx="11334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/>
              <a:t>Parameters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89" y="3309364"/>
            <a:ext cx="3260646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4371899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/>
              <a:t> </a:t>
            </a:r>
            <a:r>
              <a:rPr lang="en-US" sz="2400" b="1" dirty="0" err="1"/>
              <a:t>n_estimators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556283" y="4814762"/>
            <a:ext cx="3271338" cy="3351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/>
              <a:t>It means: </a:t>
            </a:r>
            <a:r>
              <a:rPr lang="en-US" sz="2400" dirty="0"/>
              <a:t>the number of decision trees in the forest.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b="1" dirty="0"/>
              <a:t>Example: </a:t>
            </a:r>
            <a:r>
              <a:rPr lang="en-US" sz="2400" dirty="0"/>
              <a:t>If </a:t>
            </a:r>
            <a:r>
              <a:rPr lang="en-US" sz="2400" dirty="0" err="1"/>
              <a:t>n_estimators</a:t>
            </a:r>
            <a:r>
              <a:rPr lang="en-US" sz="2400" dirty="0"/>
              <a:t> = 200, the model will train 200 different decision trees.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435" y="3309364"/>
            <a:ext cx="3260765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54435" y="4371899"/>
            <a:ext cx="280713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 err="1"/>
              <a:t>max_depth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4021176" y="5090381"/>
            <a:ext cx="2807137" cy="296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/>
              <a:t>It means: </a:t>
            </a:r>
            <a:r>
              <a:rPr lang="en-US" sz="2400" dirty="0"/>
              <a:t>the maximum depth (levels) of each tree.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b="1" dirty="0"/>
              <a:t>Example: </a:t>
            </a:r>
            <a:r>
              <a:rPr lang="en-US" sz="2400" dirty="0" err="1"/>
              <a:t>max_depth</a:t>
            </a:r>
            <a:r>
              <a:rPr lang="en-US" sz="2400" dirty="0"/>
              <a:t> = 10 means a tree can go 10 levels deep from root to leaf.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309364"/>
            <a:ext cx="3260646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88386" y="4396622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 err="1"/>
              <a:t>min_samples_split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7088386" y="4845851"/>
            <a:ext cx="3539899" cy="3319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/>
              <a:t>It means: </a:t>
            </a:r>
            <a:r>
              <a:rPr lang="en-US" sz="2400" dirty="0"/>
              <a:t>the minimum number of samples required to split an internal node.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b="1" dirty="0"/>
              <a:t>Example: </a:t>
            </a:r>
            <a:r>
              <a:rPr lang="en-US" sz="2400" dirty="0"/>
              <a:t>If </a:t>
            </a:r>
            <a:r>
              <a:rPr lang="en-US" sz="2400" dirty="0" err="1"/>
              <a:t>min_samples_split</a:t>
            </a:r>
            <a:r>
              <a:rPr lang="en-US" sz="2400" dirty="0"/>
              <a:t> = 5, a node must have at least 5 samples to be split into branches.</a:t>
            </a: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5845" y="3309364"/>
            <a:ext cx="3260765" cy="9072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2658" y="4396622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 err="1"/>
              <a:t>min_samples_leaf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10628285" y="4896065"/>
            <a:ext cx="3871486" cy="3189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/>
              <a:t>It means: </a:t>
            </a:r>
            <a:r>
              <a:rPr lang="en-US" sz="2400" dirty="0"/>
              <a:t>the minimum number of samples required to be in a leaf node.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b="1" dirty="0" err="1"/>
              <a:t>Example:</a:t>
            </a:r>
            <a:r>
              <a:rPr lang="en-US" sz="2400" dirty="0" err="1"/>
              <a:t>If</a:t>
            </a:r>
            <a:r>
              <a:rPr lang="en-US" sz="2400" dirty="0"/>
              <a:t> </a:t>
            </a:r>
            <a:r>
              <a:rPr lang="en-US" sz="2400" dirty="0" err="1"/>
              <a:t>min_samples_leaf</a:t>
            </a:r>
            <a:r>
              <a:rPr lang="en-US" sz="2400" dirty="0"/>
              <a:t> = 2, a leaf must have at least 2 samples.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96AAF5-C790-E62B-70BA-7FCA14DA3977}"/>
              </a:ext>
            </a:extLst>
          </p:cNvPr>
          <p:cNvSpPr/>
          <p:nvPr/>
        </p:nvSpPr>
        <p:spPr>
          <a:xfrm>
            <a:off x="12884727" y="7802088"/>
            <a:ext cx="1615044" cy="3629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97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9">
            <a:extLst>
              <a:ext uri="{FF2B5EF4-FFF2-40B4-BE49-F238E27FC236}">
                <a16:creationId xmlns:a16="http://schemas.microsoft.com/office/drawing/2014/main" id="{A002E33F-409E-48B7-935B-BEB1956C3A6A}"/>
              </a:ext>
            </a:extLst>
          </p:cNvPr>
          <p:cNvSpPr/>
          <p:nvPr/>
        </p:nvSpPr>
        <p:spPr>
          <a:xfrm>
            <a:off x="731520" y="645459"/>
            <a:ext cx="3027447" cy="408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Python Code Snippet</a:t>
            </a:r>
            <a:endParaRPr lang="en-US" sz="2800" dirty="0"/>
          </a:p>
        </p:txBody>
      </p:sp>
      <p:sp>
        <p:nvSpPr>
          <p:cNvPr id="3" name="Text 9">
            <a:extLst>
              <a:ext uri="{FF2B5EF4-FFF2-40B4-BE49-F238E27FC236}">
                <a16:creationId xmlns:a16="http://schemas.microsoft.com/office/drawing/2014/main" id="{1C35575C-64F6-488A-A975-B974AABAA186}"/>
              </a:ext>
            </a:extLst>
          </p:cNvPr>
          <p:cNvSpPr/>
          <p:nvPr/>
        </p:nvSpPr>
        <p:spPr>
          <a:xfrm>
            <a:off x="731519" y="1133141"/>
            <a:ext cx="5325036" cy="503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/>
              <a:t>What is this code doing overall?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F8997-AE22-431A-ABD2-DA26948AA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9" y="1508660"/>
            <a:ext cx="9593397" cy="2146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B6A62F-C10A-4988-8465-BBB82C4A3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8" y="3802560"/>
            <a:ext cx="6506483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CF83FB-D996-4C48-AF4F-8934CC7B7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98" y="4645332"/>
            <a:ext cx="6401693" cy="933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F802D6-C895-48FC-A313-D607AB3F6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98" y="5727950"/>
            <a:ext cx="6144482" cy="7716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9A9E04-BA7D-4E12-91BC-E1DF23387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898" y="6648620"/>
            <a:ext cx="6516009" cy="6096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FE121D-6A27-46AD-82C0-BA4CB4670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555" y="7353178"/>
            <a:ext cx="6468378" cy="6763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8FACE0-1379-477F-849A-D7FE685630F6}"/>
              </a:ext>
            </a:extLst>
          </p:cNvPr>
          <p:cNvSpPr txBox="1"/>
          <p:nvPr/>
        </p:nvSpPr>
        <p:spPr>
          <a:xfrm>
            <a:off x="7735495" y="3813317"/>
            <a:ext cx="68949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– Model Training</a:t>
            </a:r>
          </a:p>
          <a:p>
            <a:endParaRPr lang="en-US" dirty="0"/>
          </a:p>
          <a:p>
            <a:r>
              <a:rPr lang="en-US" dirty="0"/>
              <a:t>Used GridSearchCV for hyperparameter tuning</a:t>
            </a:r>
          </a:p>
          <a:p>
            <a:endParaRPr lang="en-US" dirty="0"/>
          </a:p>
          <a:p>
            <a:r>
              <a:rPr lang="en-US" dirty="0"/>
              <a:t>Parameter Grid: </a:t>
            </a:r>
            <a:r>
              <a:rPr lang="en-US" dirty="0" err="1"/>
              <a:t>n_estimators</a:t>
            </a:r>
            <a:r>
              <a:rPr lang="en-US" dirty="0"/>
              <a:t>, </a:t>
            </a:r>
            <a:r>
              <a:rPr lang="en-US" dirty="0" err="1"/>
              <a:t>max_depth</a:t>
            </a:r>
            <a:r>
              <a:rPr lang="en-US" dirty="0"/>
              <a:t>, </a:t>
            </a:r>
            <a:r>
              <a:rPr lang="en-US" dirty="0" err="1"/>
              <a:t>min_samples_split</a:t>
            </a:r>
            <a:r>
              <a:rPr lang="en-US" dirty="0"/>
              <a:t>, </a:t>
            </a:r>
            <a:r>
              <a:rPr lang="en-US" dirty="0" err="1"/>
              <a:t>min_samples_leaf</a:t>
            </a:r>
            <a:r>
              <a:rPr lang="en-US" dirty="0"/>
              <a:t>, </a:t>
            </a:r>
            <a:r>
              <a:rPr lang="en-US" dirty="0" err="1"/>
              <a:t>max_features</a:t>
            </a:r>
            <a:endParaRPr lang="en-US" dirty="0"/>
          </a:p>
          <a:p>
            <a:endParaRPr lang="en-US" dirty="0"/>
          </a:p>
          <a:p>
            <a:r>
              <a:rPr lang="en-US" dirty="0"/>
              <a:t>rained using 5-fold cross-validation</a:t>
            </a:r>
            <a:endParaRPr lang="en-PK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3B65DCD-62EB-4EF2-9553-0422B11196B6}"/>
              </a:ext>
            </a:extLst>
          </p:cNvPr>
          <p:cNvSpPr/>
          <p:nvPr/>
        </p:nvSpPr>
        <p:spPr>
          <a:xfrm>
            <a:off x="12477526" y="7691362"/>
            <a:ext cx="2065468" cy="4625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70026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A18DF5-3854-4845-9DD0-68CDD1685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66" y="1004589"/>
            <a:ext cx="6991715" cy="1302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5FAFF7-DE86-4F21-AF44-34D45A7AA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381" y="2881979"/>
            <a:ext cx="11480720" cy="132662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65DCD-62EB-4EF2-9553-0422B11196B6}"/>
              </a:ext>
            </a:extLst>
          </p:cNvPr>
          <p:cNvSpPr/>
          <p:nvPr/>
        </p:nvSpPr>
        <p:spPr>
          <a:xfrm>
            <a:off x="12671836" y="7666840"/>
            <a:ext cx="2065468" cy="4625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09289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757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6283" y="2431678"/>
            <a:ext cx="11334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latin typeface="Noto Serif SC Bold"/>
              </a:rPr>
              <a:t>When to Use Logistic Regression &amp; Random Forest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89" y="3309364"/>
            <a:ext cx="3260646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89" y="4346088"/>
            <a:ext cx="3131440" cy="502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/>
              <a:t>Logistic Regression</a:t>
            </a:r>
          </a:p>
        </p:txBody>
      </p:sp>
      <p:sp>
        <p:nvSpPr>
          <p:cNvPr id="6" name="Text 2"/>
          <p:cNvSpPr/>
          <p:nvPr/>
        </p:nvSpPr>
        <p:spPr>
          <a:xfrm>
            <a:off x="743290" y="4849017"/>
            <a:ext cx="6571910" cy="3189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dirty="0"/>
              <a:t>✅ Binary outcomes</a:t>
            </a:r>
            <a:br>
              <a:rPr lang="en-US" sz="2400" dirty="0"/>
            </a:br>
            <a:r>
              <a:rPr lang="en-US" sz="2400" dirty="0"/>
              <a:t>✅ Linearly related features</a:t>
            </a:r>
            <a:br>
              <a:rPr lang="en-US" sz="2400" dirty="0"/>
            </a:br>
            <a:r>
              <a:rPr lang="en-US" sz="2400" dirty="0"/>
              <a:t>✅ Small or medium datasets</a:t>
            </a:r>
            <a:br>
              <a:rPr lang="en-US" sz="2400" dirty="0"/>
            </a:br>
            <a:r>
              <a:rPr lang="en-US" sz="2400" dirty="0"/>
              <a:t>✅ Easy to interpret results</a:t>
            </a:r>
          </a:p>
          <a:p>
            <a:r>
              <a:rPr lang="en-US" sz="2400" b="1" dirty="0"/>
              <a:t>Examples: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Will the Passenger Die? (Yes/No)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Is the email spam?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584" y="3173875"/>
            <a:ext cx="3260765" cy="9072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945584" y="4250920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Random Forest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8930048" y="4775039"/>
            <a:ext cx="5527675" cy="3189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dirty="0"/>
              <a:t>✅ Complex, large, or noisy data</a:t>
            </a:r>
            <a:br>
              <a:rPr lang="en-US" sz="2400" dirty="0"/>
            </a:br>
            <a:r>
              <a:rPr lang="en-US" sz="2400" dirty="0"/>
              <a:t>✅ Non-linear relationships</a:t>
            </a:r>
            <a:br>
              <a:rPr lang="en-US" sz="2400" dirty="0"/>
            </a:br>
            <a:r>
              <a:rPr lang="en-US" sz="2400" dirty="0"/>
              <a:t>✅ High accuracy needed</a:t>
            </a:r>
            <a:br>
              <a:rPr lang="en-US" sz="2400" dirty="0"/>
            </a:br>
            <a:r>
              <a:rPr lang="en-US" sz="2400" dirty="0"/>
              <a:t>✅ Works with missing data</a:t>
            </a:r>
          </a:p>
          <a:p>
            <a:r>
              <a:rPr lang="en-US" sz="2400" b="1" dirty="0"/>
              <a:t>Examples: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Loan approval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House price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Fraud detection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96AAF5-C790-E62B-70BA-7FCA14DA3977}"/>
              </a:ext>
            </a:extLst>
          </p:cNvPr>
          <p:cNvSpPr/>
          <p:nvPr/>
        </p:nvSpPr>
        <p:spPr>
          <a:xfrm>
            <a:off x="12884727" y="7802088"/>
            <a:ext cx="1615044" cy="3629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336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7460"/>
            <a:ext cx="87649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/>
              <a:t>Summary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968187" y="3186175"/>
            <a:ext cx="11058862" cy="2827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Logistic Regression: Best for simple, explainable binary problems.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Random Forest: Best for complex data with better accuracy.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Both models are powerful and used widely in business analytics.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33EC8F1-CCBE-25C3-EC04-20AA97A5EC82}"/>
                  </a:ext>
                </a:extLst>
              </p14:cNvPr>
              <p14:cNvContentPartPr/>
              <p14:nvPr/>
            </p14:nvContentPartPr>
            <p14:xfrm>
              <a:off x="13264317" y="7944171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33EC8F1-CCBE-25C3-EC04-20AA97A5EC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58197" y="7938051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EFB70A2-57AB-F1DC-7A52-441F14F39B5B}"/>
              </a:ext>
            </a:extLst>
          </p:cNvPr>
          <p:cNvSpPr/>
          <p:nvPr/>
        </p:nvSpPr>
        <p:spPr>
          <a:xfrm>
            <a:off x="12884727" y="7802088"/>
            <a:ext cx="1615044" cy="3629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861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077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3077" y="4670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Cleaning &amp; Feature Engineering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13077" y="204948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1642721" y="2105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Cleaning Steps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642721" y="2520907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 Fill missing Age with mean, Embarked with mode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578546" y="4003347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 Drop Cabin, Name, Ticket, PassengerId columns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4718871" y="204227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470088" y="2089166"/>
            <a:ext cx="333007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Feature Engineering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50801" y="3020268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 Create new feature FamilySize = SibSp + Parch + 1</a:t>
            </a:r>
            <a:endParaRPr lang="en-US" sz="2400" dirty="0"/>
          </a:p>
        </p:txBody>
      </p:sp>
      <p:sp>
        <p:nvSpPr>
          <p:cNvPr id="11" name="Shape 8"/>
          <p:cNvSpPr/>
          <p:nvPr/>
        </p:nvSpPr>
        <p:spPr>
          <a:xfrm>
            <a:off x="793790" y="508432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530906" y="5162193"/>
            <a:ext cx="30165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Python Code Snippet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1530906" y="565261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df['Age'].fillna(df['Age'].mean(), inplace=True)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df['Embarked'].fillna(df['Embarked'].mode()[0], inplace=True)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530906" y="665059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df.drop(['Cabin','Name','Ticket','PassengerId'], axis=1, inplace=True)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1530906" y="71495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df['FamilySize'] = df['SibSp'] + df['Parch'] + 1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7460"/>
            <a:ext cx="87649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Outlier Detection &amp; Treatment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3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Visualization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34443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 Boxplots for Age &amp; Fare show distribution and outliers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332928" y="2863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Outlier Treatment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5332928" y="3444359"/>
            <a:ext cx="3978116" cy="2063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Z-score Method to deduct and trim Age outliers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 Use IQR method to detect and cap Fare outliers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872067" y="2863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Code Example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9872067" y="344435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Q1 = df['Fare'].quantile(0.25)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9872067" y="401133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Q3 = df['Fare'].quantile(0.75)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9872067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IQR = Q3 - Q1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872067" y="514528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upper = Q3 + 1.5 * IQR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9872067" y="571226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df['Fare'] = np.where(df['Fare'] &gt; upper, upper, df['Fare'])</a:t>
            </a:r>
            <a:endParaRPr 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A72F71-27AB-BAA5-A6E9-85E2DDC1A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27" y="4600568"/>
            <a:ext cx="4918241" cy="367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33EC8F1-CCBE-25C3-EC04-20AA97A5EC82}"/>
                  </a:ext>
                </a:extLst>
              </p14:cNvPr>
              <p14:cNvContentPartPr/>
              <p14:nvPr/>
            </p14:nvContentPartPr>
            <p14:xfrm>
              <a:off x="13264317" y="7944171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33EC8F1-CCBE-25C3-EC04-20AA97A5EC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58197" y="7938051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EFB70A2-57AB-F1DC-7A52-441F14F39B5B}"/>
              </a:ext>
            </a:extLst>
          </p:cNvPr>
          <p:cNvSpPr/>
          <p:nvPr/>
        </p:nvSpPr>
        <p:spPr>
          <a:xfrm>
            <a:off x="12884727" y="7802088"/>
            <a:ext cx="1615044" cy="3629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5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551" y="487949"/>
            <a:ext cx="6124099" cy="568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Encoding &amp; Normalization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122551" y="1328650"/>
            <a:ext cx="7871698" cy="1062633"/>
          </a:xfrm>
          <a:prstGeom prst="roundRect">
            <a:avLst>
              <a:gd name="adj" fmla="val 1539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5" name="Text 2"/>
          <p:cNvSpPr/>
          <p:nvPr/>
        </p:nvSpPr>
        <p:spPr>
          <a:xfrm>
            <a:off x="6311860" y="1529834"/>
            <a:ext cx="227230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Text Cleaning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311860" y="1922978"/>
            <a:ext cx="749307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Strip space and standardize casing in categorical columns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6122551" y="2584847"/>
            <a:ext cx="7871698" cy="1062633"/>
          </a:xfrm>
          <a:prstGeom prst="roundRect">
            <a:avLst>
              <a:gd name="adj" fmla="val 1539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8" name="Text 5"/>
          <p:cNvSpPr/>
          <p:nvPr/>
        </p:nvSpPr>
        <p:spPr>
          <a:xfrm>
            <a:off x="6311860" y="2774156"/>
            <a:ext cx="227230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Encoding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311860" y="3167301"/>
            <a:ext cx="749307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Map 'Sex' to numeric; one-hot encode 'Embarked'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6122551" y="3829169"/>
            <a:ext cx="7871698" cy="1062633"/>
          </a:xfrm>
          <a:prstGeom prst="roundRect">
            <a:avLst>
              <a:gd name="adj" fmla="val 1539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11" name="Text 8"/>
          <p:cNvSpPr/>
          <p:nvPr/>
        </p:nvSpPr>
        <p:spPr>
          <a:xfrm>
            <a:off x="6311860" y="4018478"/>
            <a:ext cx="227230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Normalization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311860" y="4411623"/>
            <a:ext cx="749307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Scale 'Age' and 'Fare' using MinMaxScaler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6122551" y="5073491"/>
            <a:ext cx="7871698" cy="2662357"/>
          </a:xfrm>
          <a:prstGeom prst="roundRect">
            <a:avLst>
              <a:gd name="adj" fmla="val 614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14" name="Text 11"/>
          <p:cNvSpPr/>
          <p:nvPr/>
        </p:nvSpPr>
        <p:spPr>
          <a:xfrm>
            <a:off x="6311860" y="5262801"/>
            <a:ext cx="227230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Python Code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6311860" y="5655945"/>
            <a:ext cx="749307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from sklearn.preprocessing import MinMaxScaler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6311860" y="6055876"/>
            <a:ext cx="749307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df['Sex'] = df['Sex'].map({'male':0,'female':1})</a:t>
            </a:r>
            <a:endParaRPr lang="en-US" sz="2400" dirty="0"/>
          </a:p>
        </p:txBody>
      </p:sp>
      <p:sp>
        <p:nvSpPr>
          <p:cNvPr id="17" name="Text 14"/>
          <p:cNvSpPr/>
          <p:nvPr/>
        </p:nvSpPr>
        <p:spPr>
          <a:xfrm>
            <a:off x="6311860" y="6455807"/>
            <a:ext cx="749307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df = pd.get_dummies(df, columns=['Embarked'])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6311860" y="6855738"/>
            <a:ext cx="749307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scaler = MinMaxScaler()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6311860" y="7255669"/>
            <a:ext cx="749307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df[['Age','Fare']] = scaler.fit_transform(df[['Age','Fare']])</a:t>
            </a:r>
            <a:endParaRPr lang="en-US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1AC283-AAF1-D441-EC88-87B472A59CCB}"/>
              </a:ext>
            </a:extLst>
          </p:cNvPr>
          <p:cNvSpPr/>
          <p:nvPr/>
        </p:nvSpPr>
        <p:spPr>
          <a:xfrm>
            <a:off x="12884727" y="7802088"/>
            <a:ext cx="1615044" cy="3629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6283" y="2431678"/>
            <a:ext cx="11334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Importance of Each Preprocessing Step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89" y="3309364"/>
            <a:ext cx="3260646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4371899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Cleaning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1020603" y="4814762"/>
            <a:ext cx="2807018" cy="3351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/>
              <a:t>Removes or fills incomplete and irrelevant values to improve data quality. This ensures models are trained on complete and consistent information.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435" y="3309364"/>
            <a:ext cx="3260765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81249" y="4460432"/>
            <a:ext cx="280713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Feature Engineering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4281249" y="5204164"/>
            <a:ext cx="2547064" cy="3320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/>
              <a:t>Creates new useful features from existing ones to reveal hidden patterns. This improves model performance and prediction accuracy.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309364"/>
            <a:ext cx="3260646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11386" y="4460432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Encoding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7411386" y="4975207"/>
            <a:ext cx="2547064" cy="3191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/>
              <a:t>Converts categorical variables into numerical format so that machine learning models can understand and process them.</a:t>
            </a: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5845" y="3309364"/>
            <a:ext cx="3260765" cy="9072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2658" y="4494688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Normalization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10802661" y="4977368"/>
            <a:ext cx="2675834" cy="3189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/>
              <a:t>Scales numerical features to a common range to ensure all variables contribute equally to the model's performance.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96AAF5-C790-E62B-70BA-7FCA14DA3977}"/>
              </a:ext>
            </a:extLst>
          </p:cNvPr>
          <p:cNvSpPr/>
          <p:nvPr/>
        </p:nvSpPr>
        <p:spPr>
          <a:xfrm>
            <a:off x="12884727" y="7802088"/>
            <a:ext cx="1615044" cy="3629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7278"/>
            <a:ext cx="67266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Final Dataset Summary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80190" y="212621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5" name="Text 2"/>
          <p:cNvSpPr/>
          <p:nvPr/>
        </p:nvSpPr>
        <p:spPr>
          <a:xfrm>
            <a:off x="7017306" y="22040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Summary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26945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Missing values handled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017306" y="31367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Irrelevant columns removed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017306" y="35789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New features created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017306" y="402109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Outliers treated effectively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017306" y="446329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Variables encoded and normalized</a:t>
            </a:r>
            <a:endParaRPr lang="en-US" sz="2400" dirty="0"/>
          </a:p>
        </p:txBody>
      </p:sp>
      <p:sp>
        <p:nvSpPr>
          <p:cNvPr id="12" name="Shape 9"/>
          <p:cNvSpPr/>
          <p:nvPr/>
        </p:nvSpPr>
        <p:spPr>
          <a:xfrm>
            <a:off x="6280190" y="572202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13" name="Text 10"/>
          <p:cNvSpPr/>
          <p:nvPr/>
        </p:nvSpPr>
        <p:spPr>
          <a:xfrm>
            <a:off x="7017306" y="5799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Code Output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017306" y="629031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print(df.isnull().sum())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017306" y="67893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print(df.head())</a:t>
            </a: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C11BF9-8F89-1FA0-FA4D-1209F95AF3F3}"/>
              </a:ext>
            </a:extLst>
          </p:cNvPr>
          <p:cNvSpPr/>
          <p:nvPr/>
        </p:nvSpPr>
        <p:spPr>
          <a:xfrm>
            <a:off x="12884727" y="7802088"/>
            <a:ext cx="1615044" cy="3629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8785926" y="350210"/>
            <a:ext cx="5760720" cy="55557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4095" y="456330"/>
            <a:ext cx="7885404" cy="2878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800" dirty="0"/>
              <a:t>Models Used: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800" dirty="0"/>
              <a:t>Logistic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800" dirty="0"/>
              <a:t>Random Forest Classifier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B65DCD-62EB-4EF2-9553-0422B11196B6}"/>
              </a:ext>
            </a:extLst>
          </p:cNvPr>
          <p:cNvSpPr/>
          <p:nvPr/>
        </p:nvSpPr>
        <p:spPr>
          <a:xfrm>
            <a:off x="12481178" y="7648100"/>
            <a:ext cx="2065468" cy="4625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79553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8785926" y="1357781"/>
            <a:ext cx="5760720" cy="44876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3077" y="4563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/>
              <a:t>Logistic Regression &amp; Random Forest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13077" y="204948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00000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642721" y="2105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Logistic Regression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323378" y="2691206"/>
            <a:ext cx="3732715" cy="3488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A </a:t>
            </a:r>
            <a:r>
              <a:rPr lang="en-US" sz="2400" b="1" dirty="0"/>
              <a:t>statistical model</a:t>
            </a:r>
            <a:r>
              <a:rPr lang="en-US" sz="2400" dirty="0"/>
              <a:t> used for </a:t>
            </a:r>
            <a:r>
              <a:rPr lang="en-US" sz="2400" b="1" dirty="0"/>
              <a:t>binary classification</a:t>
            </a:r>
            <a:r>
              <a:rPr lang="en-US" sz="2400" dirty="0"/>
              <a:t> (Yes/No, 0/1).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Predicts </a:t>
            </a:r>
            <a:r>
              <a:rPr lang="en-US" sz="2400" b="1" dirty="0"/>
              <a:t>probability</a:t>
            </a:r>
            <a:r>
              <a:rPr lang="en-US" sz="2400" dirty="0"/>
              <a:t> using a </a:t>
            </a:r>
            <a:r>
              <a:rPr lang="en-US" sz="2400" b="1" dirty="0"/>
              <a:t>sigmoid function</a:t>
            </a:r>
            <a:r>
              <a:rPr lang="en-US" sz="2400" dirty="0"/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Outputs values between 0 and 1.</a:t>
            </a:r>
          </a:p>
        </p:txBody>
      </p:sp>
      <p:sp>
        <p:nvSpPr>
          <p:cNvPr id="8" name="Shape 5"/>
          <p:cNvSpPr/>
          <p:nvPr/>
        </p:nvSpPr>
        <p:spPr>
          <a:xfrm>
            <a:off x="5053212" y="187388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00000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6071155" y="1984728"/>
            <a:ext cx="3330074" cy="575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Random Forest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152963" y="2559783"/>
            <a:ext cx="3632964" cy="3285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A collection of many decision trees working together to make better predictions.</a:t>
            </a:r>
          </a:p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Works for both </a:t>
            </a:r>
            <a:r>
              <a:rPr lang="en-US" sz="2400" b="1" dirty="0"/>
              <a:t>classification and regression</a:t>
            </a:r>
            <a:r>
              <a:rPr lang="en-US" sz="2400" dirty="0"/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  <a:p>
            <a:pPr algn="l">
              <a:lnSpc>
                <a:spcPts val="2850"/>
              </a:lnSpc>
            </a:pPr>
            <a:endParaRPr lang="en-US" sz="2400" dirty="0"/>
          </a:p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168D9F-552E-4C26-A755-CF3E34FAD5E7}"/>
              </a:ext>
            </a:extLst>
          </p:cNvPr>
          <p:cNvSpPr txBox="1"/>
          <p:nvPr/>
        </p:nvSpPr>
        <p:spPr>
          <a:xfrm>
            <a:off x="5152962" y="6180118"/>
            <a:ext cx="5959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Key Idea:</a:t>
            </a:r>
            <a:r>
              <a:rPr lang="en-US" sz="1800" dirty="0"/>
              <a:t> Many weak models combine to form a strong model.</a:t>
            </a:r>
          </a:p>
          <a:p>
            <a:endParaRPr lang="en-PK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3B65DCD-62EB-4EF2-9553-0422B11196B6}"/>
              </a:ext>
            </a:extLst>
          </p:cNvPr>
          <p:cNvSpPr/>
          <p:nvPr/>
        </p:nvSpPr>
        <p:spPr>
          <a:xfrm>
            <a:off x="12481178" y="7767020"/>
            <a:ext cx="2065468" cy="4625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5626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742278"/>
            <a:ext cx="5760720" cy="68095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551" y="487949"/>
            <a:ext cx="6124099" cy="568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Evaluation Metrics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122551" y="1328650"/>
            <a:ext cx="7871698" cy="2216736"/>
          </a:xfrm>
          <a:prstGeom prst="roundRect">
            <a:avLst>
              <a:gd name="adj" fmla="val 1539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5" name="Text 2"/>
          <p:cNvSpPr/>
          <p:nvPr/>
        </p:nvSpPr>
        <p:spPr>
          <a:xfrm>
            <a:off x="6311860" y="1529834"/>
            <a:ext cx="227230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Accuracy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231010" y="1922977"/>
            <a:ext cx="7573930" cy="1494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The percentage of correct predictions out of total predictions.</a:t>
            </a:r>
          </a:p>
          <a:p>
            <a:pPr marL="0" indent="0" algn="l">
              <a:lnSpc>
                <a:spcPts val="2250"/>
              </a:lnSpc>
              <a:buNone/>
            </a:pPr>
            <a:endParaRPr lang="en-US" sz="2400" dirty="0"/>
          </a:p>
          <a:p>
            <a:pPr marL="0" indent="0" algn="l">
              <a:lnSpc>
                <a:spcPts val="2250"/>
              </a:lnSpc>
              <a:buNone/>
            </a:pPr>
            <a:r>
              <a:rPr lang="en-US" sz="2400" b="1" dirty="0"/>
              <a:t>Example: </a:t>
            </a:r>
            <a:r>
              <a:rPr lang="en-US" sz="2400" dirty="0"/>
              <a:t>If the model predicts 80 out of 100 passengers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400" dirty="0"/>
              <a:t> correctly, accuracy is 80%.</a:t>
            </a:r>
          </a:p>
        </p:txBody>
      </p:sp>
      <p:sp>
        <p:nvSpPr>
          <p:cNvPr id="7" name="Shape 4"/>
          <p:cNvSpPr/>
          <p:nvPr/>
        </p:nvSpPr>
        <p:spPr>
          <a:xfrm>
            <a:off x="6122550" y="3693473"/>
            <a:ext cx="7871698" cy="1795198"/>
          </a:xfrm>
          <a:prstGeom prst="roundRect">
            <a:avLst>
              <a:gd name="adj" fmla="val 1539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8" name="Text 5"/>
          <p:cNvSpPr/>
          <p:nvPr/>
        </p:nvSpPr>
        <p:spPr>
          <a:xfrm>
            <a:off x="6231009" y="3746419"/>
            <a:ext cx="227230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Confusion Matrix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231009" y="4027073"/>
            <a:ext cx="7016866" cy="146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A table that shows how well the model distinguishes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400" dirty="0"/>
              <a:t> between classes.</a:t>
            </a:r>
            <a:endParaRPr lang="en-US" sz="1050" dirty="0"/>
          </a:p>
          <a:p>
            <a:pPr marL="0" indent="0" algn="l">
              <a:lnSpc>
                <a:spcPts val="2250"/>
              </a:lnSpc>
              <a:buNone/>
            </a:pPr>
            <a:r>
              <a:rPr lang="en-US" sz="1050" b="1" dirty="0"/>
              <a:t>Example from model:</a:t>
            </a:r>
            <a:br>
              <a:rPr lang="en-US" sz="1050" dirty="0"/>
            </a:br>
            <a:r>
              <a:rPr lang="en-US" sz="1050" dirty="0"/>
              <a:t>[[92 13]</a:t>
            </a:r>
            <a:br>
              <a:rPr lang="en-US" sz="1050" dirty="0"/>
            </a:br>
            <a:r>
              <a:rPr lang="en-US" sz="1050" dirty="0"/>
              <a:t>[17 55]]                                  → 92 = TN, 13 = FP, 17 = FN, 55 = TP</a:t>
            </a:r>
          </a:p>
        </p:txBody>
      </p:sp>
      <p:sp>
        <p:nvSpPr>
          <p:cNvPr id="10" name="Shape 7"/>
          <p:cNvSpPr/>
          <p:nvPr/>
        </p:nvSpPr>
        <p:spPr>
          <a:xfrm>
            <a:off x="6122551" y="5572461"/>
            <a:ext cx="7871698" cy="2508740"/>
          </a:xfrm>
          <a:prstGeom prst="roundRect">
            <a:avLst>
              <a:gd name="adj" fmla="val 1539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11" name="Text 8"/>
          <p:cNvSpPr/>
          <p:nvPr/>
        </p:nvSpPr>
        <p:spPr>
          <a:xfrm>
            <a:off x="6231009" y="5690547"/>
            <a:ext cx="7493079" cy="585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/>
              <a:t>ROC AUC Score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b="1" dirty="0"/>
              <a:t>(Receiver Operating Characteristic – Area Under Curve):</a:t>
            </a:r>
          </a:p>
        </p:txBody>
      </p:sp>
      <p:sp>
        <p:nvSpPr>
          <p:cNvPr id="12" name="Text 9"/>
          <p:cNvSpPr/>
          <p:nvPr/>
        </p:nvSpPr>
        <p:spPr>
          <a:xfrm>
            <a:off x="6311860" y="6424428"/>
            <a:ext cx="7871698" cy="138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Measures the model’s ability to distinguish between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400" dirty="0"/>
              <a:t> classes (0 and 1).</a:t>
            </a:r>
          </a:p>
          <a:p>
            <a:pPr marL="0" indent="0" algn="l">
              <a:lnSpc>
                <a:spcPts val="2250"/>
              </a:lnSpc>
              <a:buNone/>
            </a:pPr>
            <a:endParaRPr lang="en-US" sz="2400" dirty="0"/>
          </a:p>
          <a:p>
            <a:pPr marL="0" indent="0" algn="l">
              <a:lnSpc>
                <a:spcPts val="2250"/>
              </a:lnSpc>
              <a:buNone/>
            </a:pPr>
            <a:r>
              <a:rPr lang="en-US" sz="2400" b="1" dirty="0"/>
              <a:t>Example: </a:t>
            </a:r>
            <a:r>
              <a:rPr lang="en-US" sz="2400" dirty="0"/>
              <a:t>Random Forest model had ROC AUC = 0.862 →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400" dirty="0"/>
              <a:t> means it’s very good at separating survivors from non-survivors.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1AC283-AAF1-D441-EC88-87B472A59CCB}"/>
              </a:ext>
            </a:extLst>
          </p:cNvPr>
          <p:cNvSpPr/>
          <p:nvPr/>
        </p:nvSpPr>
        <p:spPr>
          <a:xfrm>
            <a:off x="12884727" y="7802088"/>
            <a:ext cx="1615044" cy="3629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401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1083</Words>
  <Application>Microsoft Office PowerPoint</Application>
  <PresentationFormat>Custom</PresentationFormat>
  <Paragraphs>160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Arial</vt:lpstr>
      <vt:lpstr>Calibri</vt:lpstr>
      <vt:lpstr>Geist</vt:lpstr>
      <vt:lpstr>Noto Serif SC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Muhammad Nouman</cp:lastModifiedBy>
  <cp:revision>19</cp:revision>
  <dcterms:created xsi:type="dcterms:W3CDTF">2025-05-20T08:25:06Z</dcterms:created>
  <dcterms:modified xsi:type="dcterms:W3CDTF">2025-05-24T12:13:22Z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2025-05-20T11:25:08Z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c7bc018a-fd2f-4f8f-ad39-9fecfbd68aca</vt:lpwstr>
  </property>
  <property fmtid="{D5CDD505-2E9C-101B-9397-08002B2CF9AE}" pid="7" name="MSIP_Label_defa4170-0d19-0005-0004-bc88714345d2_ActionId">
    <vt:lpwstr>5c2b3fb2-1893-435f-b6ee-3de4b14e13fc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